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48"/>
  </p:notesMasterIdLst>
  <p:handoutMasterIdLst>
    <p:handoutMasterId r:id="rId49"/>
  </p:handoutMasterIdLst>
  <p:sldIdLst>
    <p:sldId id="1194" r:id="rId2"/>
    <p:sldId id="1172" r:id="rId3"/>
    <p:sldId id="1233" r:id="rId4"/>
    <p:sldId id="1234" r:id="rId5"/>
    <p:sldId id="1161" r:id="rId6"/>
    <p:sldId id="1159" r:id="rId7"/>
    <p:sldId id="1229" r:id="rId8"/>
    <p:sldId id="1174" r:id="rId9"/>
    <p:sldId id="1164" r:id="rId10"/>
    <p:sldId id="1166" r:id="rId11"/>
    <p:sldId id="1230" r:id="rId12"/>
    <p:sldId id="1228" r:id="rId13"/>
    <p:sldId id="1235" r:id="rId14"/>
    <p:sldId id="1210" r:id="rId15"/>
    <p:sldId id="1211" r:id="rId16"/>
    <p:sldId id="1212" r:id="rId17"/>
    <p:sldId id="1213" r:id="rId18"/>
    <p:sldId id="1214" r:id="rId19"/>
    <p:sldId id="1215" r:id="rId20"/>
    <p:sldId id="1216" r:id="rId21"/>
    <p:sldId id="1236" r:id="rId22"/>
    <p:sldId id="1231" r:id="rId23"/>
    <p:sldId id="1186" r:id="rId24"/>
    <p:sldId id="1232" r:id="rId25"/>
    <p:sldId id="1196" r:id="rId26"/>
    <p:sldId id="1199" r:id="rId27"/>
    <p:sldId id="1201" r:id="rId28"/>
    <p:sldId id="1202" r:id="rId29"/>
    <p:sldId id="1204" r:id="rId30"/>
    <p:sldId id="1205" r:id="rId31"/>
    <p:sldId id="1206" r:id="rId32"/>
    <p:sldId id="1207" r:id="rId33"/>
    <p:sldId id="1208" r:id="rId34"/>
    <p:sldId id="1209" r:id="rId35"/>
    <p:sldId id="1197" r:id="rId36"/>
    <p:sldId id="1217" r:id="rId37"/>
    <p:sldId id="1218" r:id="rId38"/>
    <p:sldId id="1221" r:id="rId39"/>
    <p:sldId id="1219" r:id="rId40"/>
    <p:sldId id="1222" r:id="rId41"/>
    <p:sldId id="1224" r:id="rId42"/>
    <p:sldId id="1220" r:id="rId43"/>
    <p:sldId id="1225" r:id="rId44"/>
    <p:sldId id="1226" r:id="rId45"/>
    <p:sldId id="1227" r:id="rId46"/>
    <p:sldId id="1200" r:id="rId4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37" autoAdjust="0"/>
  </p:normalViewPr>
  <p:slideViewPr>
    <p:cSldViewPr>
      <p:cViewPr varScale="1">
        <p:scale>
          <a:sx n="111" d="100"/>
          <a:sy n="111" d="100"/>
        </p:scale>
        <p:origin x="15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13.03.2022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13.03.2022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06F2F-AA41-4ABA-8598-D66DB8E6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IOT-</a:t>
            </a:r>
            <a:r>
              <a:rPr lang="de-DE" dirty="0" err="1"/>
              <a:t>Fullstack</a:t>
            </a:r>
            <a:r>
              <a:rPr lang="de-DE" dirty="0"/>
              <a:t> - Ziele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5BD30-C332-40FD-9797-F800E69A8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Visualisierung mit </a:t>
            </a:r>
            <a:r>
              <a:rPr lang="de-DE" dirty="0" err="1"/>
              <a:t>Blazor-Webassembly</a:t>
            </a:r>
            <a:endParaRPr lang="de-DE" dirty="0"/>
          </a:p>
          <a:p>
            <a:r>
              <a:rPr lang="de-DE" dirty="0"/>
              <a:t>Aktualisierung der View mittels </a:t>
            </a:r>
            <a:r>
              <a:rPr lang="de-DE" dirty="0" err="1"/>
              <a:t>SignalR</a:t>
            </a:r>
            <a:endParaRPr lang="de-DE" dirty="0"/>
          </a:p>
          <a:p>
            <a:r>
              <a:rPr lang="de-DE" dirty="0"/>
              <a:t>Setzen von Aktoren über REST</a:t>
            </a:r>
          </a:p>
          <a:p>
            <a:r>
              <a:rPr lang="de-DE" dirty="0"/>
              <a:t>Verläufe von Messwerten über Charts ausgeben</a:t>
            </a:r>
          </a:p>
          <a:p>
            <a:r>
              <a:rPr lang="de-DE" dirty="0" err="1"/>
              <a:t>RuleEngine</a:t>
            </a:r>
            <a:r>
              <a:rPr lang="de-DE" dirty="0"/>
              <a:t> zur Automatisierung von Abläufen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703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F60C0-E973-47AC-B461-18847413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26E44-D773-4310-B364-C6FB71CCB8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Wäre dann über Url &lt;</a:t>
            </a:r>
            <a:r>
              <a:rPr lang="de-DE" dirty="0" err="1"/>
              <a:t>blazor</a:t>
            </a:r>
            <a:r>
              <a:rPr lang="de-DE" dirty="0"/>
              <a:t>-host&gt;/</a:t>
            </a:r>
            <a:r>
              <a:rPr lang="de-DE" dirty="0" err="1"/>
              <a:t>fetchdata</a:t>
            </a:r>
            <a:r>
              <a:rPr lang="de-DE" dirty="0"/>
              <a:t> erreichbar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DC0279-310E-4C6D-944A-9C9D7787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0848"/>
            <a:ext cx="4752528" cy="42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B2210-145C-4543-B77F-BBF347EB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NavMenu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E864BB-9CB4-449C-BE88-8523EAC5C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871D8F-1CE7-4216-825F-0B08150D6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" t="10408" r="66537" b="67369"/>
          <a:stretch/>
        </p:blipFill>
        <p:spPr>
          <a:xfrm>
            <a:off x="323528" y="1392584"/>
            <a:ext cx="2736304" cy="1143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91EADF-0952-47FF-87CD-00FC20F0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" r="18500" b="71176"/>
          <a:stretch/>
        </p:blipFill>
        <p:spPr>
          <a:xfrm>
            <a:off x="481657" y="4322416"/>
            <a:ext cx="7452320" cy="1143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A58F6E-3825-45A8-9C22-81E69658B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1" t="13601" r="39763" b="44400"/>
          <a:stretch/>
        </p:blipFill>
        <p:spPr>
          <a:xfrm>
            <a:off x="3700488" y="1268413"/>
            <a:ext cx="4392488" cy="216024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83DAC7C-5A44-47F2-8E9A-486A589F842B}"/>
              </a:ext>
            </a:extLst>
          </p:cNvPr>
          <p:cNvCxnSpPr/>
          <p:nvPr/>
        </p:nvCxnSpPr>
        <p:spPr>
          <a:xfrm>
            <a:off x="6012160" y="2996952"/>
            <a:ext cx="1512168" cy="15308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7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A5BFE-C60E-4E6D-B57F-9E957414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DataBinding</a:t>
            </a:r>
            <a:r>
              <a:rPr lang="de-DE" dirty="0"/>
              <a:t> und </a:t>
            </a:r>
            <a:r>
              <a:rPr lang="de-DE" dirty="0" err="1"/>
              <a:t>CommandBinding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DB0A0F-3773-4034-A351-82B61257A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06A276-F065-40B8-9AB6-73B9ED56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C9C87-B525-420A-8AF4-E5F434AA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Übung: Dashboard-</a:t>
            </a:r>
            <a:r>
              <a:rPr lang="de-AT" dirty="0" err="1"/>
              <a:t>Component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432E9-5DDF-4381-9AC3-47BEE104C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340768"/>
            <a:ext cx="8207375" cy="4536157"/>
          </a:xfrm>
        </p:spPr>
        <p:txBody>
          <a:bodyPr/>
          <a:lstStyle/>
          <a:p>
            <a:r>
              <a:rPr lang="de-AT" dirty="0"/>
              <a:t>Pages-Ordner: IoT</a:t>
            </a:r>
          </a:p>
          <a:p>
            <a:r>
              <a:rPr lang="de-AT" dirty="0" err="1"/>
              <a:t>Component</a:t>
            </a:r>
            <a:r>
              <a:rPr lang="de-AT" dirty="0"/>
              <a:t>-Route + </a:t>
            </a:r>
            <a:r>
              <a:rPr lang="de-AT" dirty="0" err="1"/>
              <a:t>Nav</a:t>
            </a:r>
            <a:r>
              <a:rPr lang="de-AT" dirty="0"/>
              <a:t>-Menü</a:t>
            </a:r>
          </a:p>
          <a:p>
            <a:r>
              <a:rPr lang="de-AT" dirty="0"/>
              <a:t>Shelly-Plug Switch mit internem Status On/Off</a:t>
            </a:r>
          </a:p>
          <a:p>
            <a:r>
              <a:rPr lang="de-AT" dirty="0" err="1"/>
              <a:t>Notification</a:t>
            </a:r>
            <a:r>
              <a:rPr lang="de-AT" dirty="0"/>
              <a:t> bei Änderung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75CABB-AD67-4824-8F93-9747FD01B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6602" r="14563" b="33200"/>
          <a:stretch/>
        </p:blipFill>
        <p:spPr>
          <a:xfrm>
            <a:off x="1493658" y="3284984"/>
            <a:ext cx="6156684" cy="2909202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9000062-BADA-4BB8-924A-E4649FF93280}"/>
              </a:ext>
            </a:extLst>
          </p:cNvPr>
          <p:cNvSpPr/>
          <p:nvPr/>
        </p:nvSpPr>
        <p:spPr>
          <a:xfrm>
            <a:off x="7020272" y="3501008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632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23C00-16EC-4617-B23B-32A3E76C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Setzen von Aktoren per </a:t>
            </a:r>
            <a:r>
              <a:rPr lang="de-DE" dirty="0" err="1"/>
              <a:t>WebApi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EF4277-3015-40C2-9631-9AC2BCDFB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Setzen mit Rückmeldung der Aktion</a:t>
            </a:r>
          </a:p>
          <a:p>
            <a:pPr lvl="1"/>
            <a:r>
              <a:rPr lang="de-DE" dirty="0"/>
              <a:t>Rückmeldung als Messwert des Aktors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CC9333-8531-4462-85E9-96407BDB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02395"/>
            <a:ext cx="7668344" cy="33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24C10-DEFF-4774-B578-92F5D256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Dto</a:t>
            </a:r>
            <a:r>
              <a:rPr lang="de-DE" dirty="0"/>
              <a:t> für Actor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9E008E-BA9D-43B8-AB48-EB4094D751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4F8A-4EDE-449B-B88F-283E651A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268413"/>
            <a:ext cx="6572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B37DA-D74A-4D4C-8134-FAA4CEB8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 und </a:t>
            </a:r>
            <a:r>
              <a:rPr lang="de-DE" dirty="0" err="1"/>
              <a:t>EventHandler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DE4281-E620-4612-9899-FFC623D69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DC4AA9-C86C-46E0-A79E-3D118AAF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253204"/>
            <a:ext cx="8750065" cy="17437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9342E7-DC8A-4679-B9BC-3B4C09E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42428"/>
            <a:ext cx="7314909" cy="16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50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7B1DE-0960-401B-B0AE-F294543D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Wasm</a:t>
            </a:r>
            <a:r>
              <a:rPr lang="de-DE" dirty="0"/>
              <a:t> - </a:t>
            </a:r>
            <a:r>
              <a:rPr lang="de-DE" dirty="0" err="1"/>
              <a:t>Api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38C40-069F-44E9-B3D3-D5C79815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012F68-B488-4FAF-9F2D-6378AC62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7820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EC99-5C11-45E9-8F9F-AE46B43A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 -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4880FD-D69F-4AD9-82E5-E5FC36F50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C4CBE1-9F8E-4912-96A9-5FD65C88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52"/>
            <a:ext cx="9144000" cy="36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8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0D345-6BDB-4B81-9E7D-5006D1AE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 - </a:t>
            </a:r>
            <a:r>
              <a:rPr lang="de-DE" dirty="0" err="1"/>
              <a:t>StateService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2DB64F-D41C-465C-8F2D-152DB415F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D6E511-2149-41F4-B049-E1DD7163B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t="26200" r="18500" b="27600"/>
          <a:stretch/>
        </p:blipFill>
        <p:spPr>
          <a:xfrm>
            <a:off x="683568" y="1916832"/>
            <a:ext cx="743646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3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4928-A91B-4876-914C-2E0CE879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7613"/>
            <a:ext cx="8229600" cy="1143000"/>
          </a:xfrm>
        </p:spPr>
        <p:txBody>
          <a:bodyPr/>
          <a:lstStyle/>
          <a:p>
            <a:r>
              <a:rPr lang="de-AT" dirty="0" err="1"/>
              <a:t>Blazor</a:t>
            </a:r>
            <a:r>
              <a:rPr lang="de-AT" dirty="0"/>
              <a:t> Visualisierung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1D4A515-CE27-4BFE-9A2D-C80916B8BF6C}"/>
              </a:ext>
            </a:extLst>
          </p:cNvPr>
          <p:cNvGrpSpPr/>
          <p:nvPr/>
        </p:nvGrpSpPr>
        <p:grpSpPr>
          <a:xfrm>
            <a:off x="6084168" y="2991425"/>
            <a:ext cx="2736304" cy="1214845"/>
            <a:chOff x="1835696" y="3789040"/>
            <a:chExt cx="2736304" cy="121484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478F414-88D2-436D-BE1F-D36BFA79FF48}"/>
                </a:ext>
              </a:extLst>
            </p:cNvPr>
            <p:cNvSpPr/>
            <p:nvPr/>
          </p:nvSpPr>
          <p:spPr>
            <a:xfrm>
              <a:off x="1835696" y="3789040"/>
              <a:ext cx="2736304" cy="12148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6" name="Picture 2" descr="Getting started: Building RESTful Web API using ASP.NET Core 3.0 | by  Sumant Mishra | Medium">
              <a:extLst>
                <a:ext uri="{FF2B5EF4-FFF2-40B4-BE49-F238E27FC236}">
                  <a16:creationId xmlns:a16="http://schemas.microsoft.com/office/drawing/2014/main" id="{1ACE56A8-22E2-4DC7-9236-697CDB5F6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294" y="3871199"/>
              <a:ext cx="2641108" cy="10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768B3DA-1081-48F3-B6F9-F7AB20D8FAC2}"/>
              </a:ext>
            </a:extLst>
          </p:cNvPr>
          <p:cNvGrpSpPr/>
          <p:nvPr/>
        </p:nvGrpSpPr>
        <p:grpSpPr>
          <a:xfrm>
            <a:off x="539552" y="2912782"/>
            <a:ext cx="1224136" cy="1234287"/>
            <a:chOff x="1043608" y="2912782"/>
            <a:chExt cx="1224136" cy="1234287"/>
          </a:xfrm>
        </p:grpSpPr>
        <p:pic>
          <p:nvPicPr>
            <p:cNvPr id="1028" name="Picture 4" descr="Die nervigsten Browser-Probleme gelöst - PC Magazin">
              <a:extLst>
                <a:ext uri="{FF2B5EF4-FFF2-40B4-BE49-F238E27FC236}">
                  <a16:creationId xmlns:a16="http://schemas.microsoft.com/office/drawing/2014/main" id="{BDD256C1-8D8F-4751-9A34-AC5A2A6A5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38" y="2976113"/>
              <a:ext cx="1044998" cy="62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8F5070C-0B01-46C5-BF0E-307E21BA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238" y="3492346"/>
              <a:ext cx="600474" cy="600474"/>
            </a:xfrm>
            <a:prstGeom prst="rect">
              <a:avLst/>
            </a:prstGeom>
          </p:spPr>
        </p:pic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BA82DFB-9DAF-4784-9C24-71B80E7DDB99}"/>
                </a:ext>
              </a:extLst>
            </p:cNvPr>
            <p:cNvSpPr/>
            <p:nvPr/>
          </p:nvSpPr>
          <p:spPr>
            <a:xfrm>
              <a:off x="1043608" y="2912782"/>
              <a:ext cx="1224136" cy="12342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2F064E8-1E39-4AAE-970D-982D1DD58C60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7452319" y="4206270"/>
            <a:ext cx="1" cy="6298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735333FB-B334-401D-93BB-8E56394B32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89" y="4836087"/>
            <a:ext cx="968259" cy="45911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0302C89-74CA-415A-A00E-7A228C692A9B}"/>
              </a:ext>
            </a:extLst>
          </p:cNvPr>
          <p:cNvSpPr txBox="1"/>
          <p:nvPr/>
        </p:nvSpPr>
        <p:spPr>
          <a:xfrm>
            <a:off x="2123728" y="2564904"/>
            <a:ext cx="34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Fetch</a:t>
            </a:r>
            <a:r>
              <a:rPr lang="de-AT" dirty="0"/>
              <a:t> </a:t>
            </a:r>
            <a:r>
              <a:rPr lang="de-AT" dirty="0" err="1"/>
              <a:t>measurements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Api</a:t>
            </a:r>
            <a:endParaRPr lang="de-AT" dirty="0"/>
          </a:p>
        </p:txBody>
      </p:sp>
      <p:pic>
        <p:nvPicPr>
          <p:cNvPr id="25" name="Picture 10" descr="Eclipse Mosquitto | projects.eclipse.org">
            <a:extLst>
              <a:ext uri="{FF2B5EF4-FFF2-40B4-BE49-F238E27FC236}">
                <a16:creationId xmlns:a16="http://schemas.microsoft.com/office/drawing/2014/main" id="{4C764C5A-4303-40D4-8949-5A671C87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10" y="1604777"/>
            <a:ext cx="735019" cy="7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10F0CAA-53B8-411B-88F1-64135269707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452320" y="2348880"/>
            <a:ext cx="0" cy="6425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35108B7-235F-4FC8-B487-9FE9AEC4EE7C}"/>
              </a:ext>
            </a:extLst>
          </p:cNvPr>
          <p:cNvSpPr txBox="1"/>
          <p:nvPr/>
        </p:nvSpPr>
        <p:spPr>
          <a:xfrm>
            <a:off x="1990424" y="2852936"/>
            <a:ext cx="380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Trigger </a:t>
            </a:r>
            <a:r>
              <a:rPr lang="de-AT" dirty="0" err="1"/>
              <a:t>actors</a:t>
            </a:r>
            <a:r>
              <a:rPr lang="de-AT" dirty="0"/>
              <a:t> =&gt; </a:t>
            </a:r>
            <a:r>
              <a:rPr lang="de-AT" dirty="0" err="1"/>
              <a:t>Mqtt</a:t>
            </a:r>
            <a:r>
              <a:rPr lang="de-AT" dirty="0"/>
              <a:t> publish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E1B3F90-F695-4896-AC22-8EFD2DBE91D3}"/>
              </a:ext>
            </a:extLst>
          </p:cNvPr>
          <p:cNvSpPr/>
          <p:nvPr/>
        </p:nvSpPr>
        <p:spPr>
          <a:xfrm>
            <a:off x="1763688" y="3166809"/>
            <a:ext cx="427288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1CDD8800-58F7-4BE3-8D47-84A3D4DEEBE5}"/>
              </a:ext>
            </a:extLst>
          </p:cNvPr>
          <p:cNvSpPr/>
          <p:nvPr/>
        </p:nvSpPr>
        <p:spPr>
          <a:xfrm>
            <a:off x="1811286" y="3851756"/>
            <a:ext cx="4225284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8787624-3F42-42A1-82DB-CE11E10026A3}"/>
              </a:ext>
            </a:extLst>
          </p:cNvPr>
          <p:cNvSpPr txBox="1"/>
          <p:nvPr/>
        </p:nvSpPr>
        <p:spPr>
          <a:xfrm>
            <a:off x="2182038" y="4005064"/>
            <a:ext cx="347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SignalR</a:t>
            </a:r>
            <a:r>
              <a:rPr lang="de-AT" dirty="0"/>
              <a:t> Live Updates</a:t>
            </a:r>
          </a:p>
        </p:txBody>
      </p:sp>
    </p:spTree>
    <p:extLst>
      <p:ext uri="{BB962C8B-B14F-4D97-AF65-F5344CB8AC3E}">
        <p14:creationId xmlns:p14="http://schemas.microsoft.com/office/powerpoint/2010/main" val="238092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A0C17-7EC0-47AD-BAD4-E9132B11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MqttService</a:t>
            </a:r>
            <a:r>
              <a:rPr lang="de-DE" dirty="0"/>
              <a:t> </a:t>
            </a:r>
            <a:r>
              <a:rPr lang="de-DE"/>
              <a:t>- Publish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817098-069A-47C6-BB1F-446B96864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C4B504-F306-461F-80B6-342AE727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9762"/>
            <a:ext cx="71628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0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FCBC2-7907-4E95-9A81-B5EA3B15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ShellyPlug</a:t>
            </a:r>
            <a:r>
              <a:rPr lang="de-AT" dirty="0"/>
              <a:t> Status abfragen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8081B4-FF70-43CA-B78C-F59606265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Wurde der Plug tatsächlich eingeschaltet?</a:t>
            </a:r>
          </a:p>
          <a:p>
            <a:r>
              <a:rPr lang="de-AT" dirty="0"/>
              <a:t>Hat den Plug jemand anders ein/aus-geschaltet?</a:t>
            </a:r>
          </a:p>
          <a:p>
            <a:endParaRPr lang="de-AT" dirty="0"/>
          </a:p>
          <a:p>
            <a:r>
              <a:rPr lang="de-AT" dirty="0"/>
              <a:t>=&gt; Live-Update vom Backend</a:t>
            </a:r>
          </a:p>
          <a:p>
            <a:r>
              <a:rPr lang="de-AT" dirty="0"/>
              <a:t>=&gt; Signal-R</a:t>
            </a:r>
          </a:p>
        </p:txBody>
      </p:sp>
    </p:spTree>
    <p:extLst>
      <p:ext uri="{BB962C8B-B14F-4D97-AF65-F5344CB8AC3E}">
        <p14:creationId xmlns:p14="http://schemas.microsoft.com/office/powerpoint/2010/main" val="133020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4928-A91B-4876-914C-2E0CE879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Live-Updates MQTT =&gt; GUI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1D4A515-CE27-4BFE-9A2D-C80916B8BF6C}"/>
              </a:ext>
            </a:extLst>
          </p:cNvPr>
          <p:cNvGrpSpPr/>
          <p:nvPr/>
        </p:nvGrpSpPr>
        <p:grpSpPr>
          <a:xfrm>
            <a:off x="5076056" y="2991425"/>
            <a:ext cx="2736304" cy="1214845"/>
            <a:chOff x="1835696" y="3789040"/>
            <a:chExt cx="2736304" cy="121484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478F414-88D2-436D-BE1F-D36BFA79FF48}"/>
                </a:ext>
              </a:extLst>
            </p:cNvPr>
            <p:cNvSpPr/>
            <p:nvPr/>
          </p:nvSpPr>
          <p:spPr>
            <a:xfrm>
              <a:off x="1835696" y="3789040"/>
              <a:ext cx="2736304" cy="12148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6" name="Picture 2" descr="Getting started: Building RESTful Web API using ASP.NET Core 3.0 | by  Sumant Mishra | Medium">
              <a:extLst>
                <a:ext uri="{FF2B5EF4-FFF2-40B4-BE49-F238E27FC236}">
                  <a16:creationId xmlns:a16="http://schemas.microsoft.com/office/drawing/2014/main" id="{1ACE56A8-22E2-4DC7-9236-697CDB5F6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294" y="3871199"/>
              <a:ext cx="2641108" cy="10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768B3DA-1081-48F3-B6F9-F7AB20D8FAC2}"/>
              </a:ext>
            </a:extLst>
          </p:cNvPr>
          <p:cNvGrpSpPr/>
          <p:nvPr/>
        </p:nvGrpSpPr>
        <p:grpSpPr>
          <a:xfrm>
            <a:off x="1259632" y="2912782"/>
            <a:ext cx="1224136" cy="1234287"/>
            <a:chOff x="1043608" y="2912782"/>
            <a:chExt cx="1224136" cy="1234287"/>
          </a:xfrm>
        </p:grpSpPr>
        <p:pic>
          <p:nvPicPr>
            <p:cNvPr id="1028" name="Picture 4" descr="Die nervigsten Browser-Probleme gelöst - PC Magazin">
              <a:extLst>
                <a:ext uri="{FF2B5EF4-FFF2-40B4-BE49-F238E27FC236}">
                  <a16:creationId xmlns:a16="http://schemas.microsoft.com/office/drawing/2014/main" id="{BDD256C1-8D8F-4751-9A34-AC5A2A6A5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38" y="2976113"/>
              <a:ext cx="1044998" cy="62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8F5070C-0B01-46C5-BF0E-307E21BA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238" y="3492346"/>
              <a:ext cx="600474" cy="600474"/>
            </a:xfrm>
            <a:prstGeom prst="rect">
              <a:avLst/>
            </a:prstGeom>
          </p:spPr>
        </p:pic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BA82DFB-9DAF-4784-9C24-71B80E7DDB99}"/>
                </a:ext>
              </a:extLst>
            </p:cNvPr>
            <p:cNvSpPr/>
            <p:nvPr/>
          </p:nvSpPr>
          <p:spPr>
            <a:xfrm>
              <a:off x="1043608" y="2912782"/>
              <a:ext cx="1224136" cy="123428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2F064E8-1E39-4AAE-970D-982D1DD58C60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6444207" y="4206270"/>
            <a:ext cx="1" cy="6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735333FB-B334-401D-93BB-8E56394B32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77" y="4836087"/>
            <a:ext cx="968259" cy="45911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0302C89-74CA-415A-A00E-7A228C692A9B}"/>
              </a:ext>
            </a:extLst>
          </p:cNvPr>
          <p:cNvSpPr txBox="1"/>
          <p:nvPr/>
        </p:nvSpPr>
        <p:spPr>
          <a:xfrm>
            <a:off x="2915816" y="310583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Push GUI-Updates</a:t>
            </a:r>
          </a:p>
        </p:txBody>
      </p:sp>
      <p:sp>
        <p:nvSpPr>
          <p:cNvPr id="19" name="Pfeil: nach unten gekrümmt 18">
            <a:extLst>
              <a:ext uri="{FF2B5EF4-FFF2-40B4-BE49-F238E27FC236}">
                <a16:creationId xmlns:a16="http://schemas.microsoft.com/office/drawing/2014/main" id="{67881026-255B-48D3-A3A3-2D543AAD3F63}"/>
              </a:ext>
            </a:extLst>
          </p:cNvPr>
          <p:cNvSpPr/>
          <p:nvPr/>
        </p:nvSpPr>
        <p:spPr>
          <a:xfrm>
            <a:off x="1475656" y="2420888"/>
            <a:ext cx="826668" cy="4918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AB6DD14-0A91-4638-86D1-B832B44BF012}"/>
              </a:ext>
            </a:extLst>
          </p:cNvPr>
          <p:cNvSpPr txBox="1"/>
          <p:nvPr/>
        </p:nvSpPr>
        <p:spPr>
          <a:xfrm>
            <a:off x="827584" y="2051556"/>
            <a:ext cx="234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Display live </a:t>
            </a:r>
            <a:r>
              <a:rPr lang="de-AT" dirty="0" err="1"/>
              <a:t>data</a:t>
            </a:r>
            <a:endParaRPr lang="de-AT" dirty="0"/>
          </a:p>
        </p:txBody>
      </p:sp>
      <p:pic>
        <p:nvPicPr>
          <p:cNvPr id="25" name="Picture 10" descr="Eclipse Mosquitto | projects.eclipse.org">
            <a:extLst>
              <a:ext uri="{FF2B5EF4-FFF2-40B4-BE49-F238E27FC236}">
                <a16:creationId xmlns:a16="http://schemas.microsoft.com/office/drawing/2014/main" id="{4C764C5A-4303-40D4-8949-5A671C87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98" y="1604777"/>
            <a:ext cx="735019" cy="7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10F0CAA-53B8-411B-88F1-64135269707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444208" y="2348880"/>
            <a:ext cx="0" cy="64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feil: nach links 2">
            <a:extLst>
              <a:ext uri="{FF2B5EF4-FFF2-40B4-BE49-F238E27FC236}">
                <a16:creationId xmlns:a16="http://schemas.microsoft.com/office/drawing/2014/main" id="{1E770E5C-6D85-4062-81D1-E0772D47A30D}"/>
              </a:ext>
            </a:extLst>
          </p:cNvPr>
          <p:cNvSpPr/>
          <p:nvPr/>
        </p:nvSpPr>
        <p:spPr>
          <a:xfrm>
            <a:off x="2459969" y="3371810"/>
            <a:ext cx="2592288" cy="144016"/>
          </a:xfrm>
          <a:prstGeom prst="leftArrow">
            <a:avLst>
              <a:gd name="adj1" fmla="val 50000"/>
              <a:gd name="adj2" fmla="val 152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005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A5FC4-1583-4D53-A9FD-79F00357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Live-Updates mit </a:t>
            </a:r>
            <a:r>
              <a:rPr lang="de-AT" dirty="0" err="1"/>
              <a:t>SignalR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B81A3A-12CA-42EB-83B9-0C5ABD58D1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UseCase</a:t>
            </a:r>
            <a:r>
              <a:rPr lang="de-AT" dirty="0"/>
              <a:t>: Anzeige von Live-Daten via MQTT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Backend triggert Rendering im Web-Client, sobald ein neuer Messwert eingelangt 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Initiale Anzeige mit </a:t>
            </a:r>
            <a:r>
              <a:rPr lang="de-AT" dirty="0" err="1"/>
              <a:t>Retained</a:t>
            </a:r>
            <a:r>
              <a:rPr lang="de-AT" dirty="0"/>
              <a:t> Value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 err="1"/>
              <a:t>SignalR</a:t>
            </a:r>
            <a:endParaRPr lang="de-A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Stellt bidirektionale Verbindung </a:t>
            </a:r>
            <a:br>
              <a:rPr lang="de-AT" dirty="0"/>
            </a:br>
            <a:r>
              <a:rPr lang="de-AT" dirty="0"/>
              <a:t>zwischen Server und Client 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Bevorzugt über </a:t>
            </a:r>
            <a:r>
              <a:rPr lang="de-AT" dirty="0" err="1"/>
              <a:t>WebSockets</a:t>
            </a:r>
            <a:endParaRPr lang="de-A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AT" dirty="0"/>
              <a:t>Nur im Notfall über Long Polling</a:t>
            </a:r>
          </a:p>
          <a:p>
            <a:pPr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99E9CE-4E28-4A07-BB8A-59DABC69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92" y="4584833"/>
            <a:ext cx="1872208" cy="21371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A4E2217-7655-474E-A2DC-402FA3C6F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22" y="2420888"/>
            <a:ext cx="2072987" cy="21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84573B-1700-47B5-9079-67D5EF19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Asp.Net</a:t>
            </a:r>
            <a:r>
              <a:rPr lang="de-AT" dirty="0"/>
              <a:t>: </a:t>
            </a:r>
            <a:r>
              <a:rPr lang="de-AT" dirty="0" err="1"/>
              <a:t>SignalR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C3BDAF-0F1F-4ABB-9118-332AD7F6D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Im </a:t>
            </a:r>
            <a:r>
              <a:rPr lang="de-AT" dirty="0" err="1"/>
              <a:t>AspNet</a:t>
            </a:r>
            <a:r>
              <a:rPr lang="de-AT" dirty="0"/>
              <a:t>-Framework bereits enthalten</a:t>
            </a:r>
          </a:p>
          <a:p>
            <a:pPr lvl="1"/>
            <a:r>
              <a:rPr lang="de-AT" dirty="0"/>
              <a:t>Namespace </a:t>
            </a:r>
            <a:r>
              <a:rPr lang="de-AT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Microsoft.AspNetCore.SignalR</a:t>
            </a:r>
            <a:endParaRPr lang="de-A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dirty="0"/>
              <a:t>Wahlweise Kommunikation über</a:t>
            </a:r>
          </a:p>
          <a:p>
            <a:pPr marL="998537" lvl="1" indent="-457200">
              <a:buFont typeface="+mj-lt"/>
              <a:buAutoNum type="arabicPeriod"/>
            </a:pPr>
            <a:r>
              <a:rPr lang="de-AT" dirty="0" err="1"/>
              <a:t>WebSockets</a:t>
            </a:r>
            <a:endParaRPr lang="de-AT" dirty="0"/>
          </a:p>
          <a:p>
            <a:pPr marL="998537" lvl="1" indent="-457200">
              <a:buFont typeface="+mj-lt"/>
              <a:buAutoNum type="arabicPeriod"/>
            </a:pPr>
            <a:r>
              <a:rPr lang="de-AT" dirty="0"/>
              <a:t>Server-</a:t>
            </a:r>
            <a:r>
              <a:rPr lang="de-AT" dirty="0" err="1"/>
              <a:t>side</a:t>
            </a:r>
            <a:r>
              <a:rPr lang="de-AT" dirty="0"/>
              <a:t> Events</a:t>
            </a:r>
          </a:p>
          <a:p>
            <a:pPr marL="998537" lvl="1" indent="-457200">
              <a:buFont typeface="+mj-lt"/>
              <a:buAutoNum type="arabicPeriod"/>
            </a:pPr>
            <a:r>
              <a:rPr lang="de-AT" dirty="0"/>
              <a:t>Long Polling</a:t>
            </a:r>
          </a:p>
          <a:p>
            <a:r>
              <a:rPr lang="de-AT" dirty="0"/>
              <a:t>Bidirektionale Kommunikation über Basisklasse </a:t>
            </a:r>
            <a:r>
              <a:rPr lang="de-AT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Hub</a:t>
            </a:r>
            <a:endParaRPr lang="de-AT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AT" dirty="0"/>
              <a:t>Client ruft </a:t>
            </a:r>
            <a:r>
              <a:rPr lang="de-AT" dirty="0" err="1"/>
              <a:t>Endpoint</a:t>
            </a:r>
            <a:r>
              <a:rPr lang="de-AT" dirty="0"/>
              <a:t>-Methoden am Hub auf</a:t>
            </a:r>
          </a:p>
          <a:p>
            <a:pPr lvl="1"/>
            <a:r>
              <a:rPr lang="de-AT" dirty="0"/>
              <a:t>Oder Server benachrichtigt Clients die am Hub registriert sind</a:t>
            </a:r>
          </a:p>
        </p:txBody>
      </p:sp>
    </p:spTree>
    <p:extLst>
      <p:ext uri="{BB962C8B-B14F-4D97-AF65-F5344CB8AC3E}">
        <p14:creationId xmlns:p14="http://schemas.microsoft.com/office/powerpoint/2010/main" val="2889596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63F8D-BBC4-4FB8-9DD5-9920A87E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 -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2D1C2C-41AE-4743-BEFA-96C228F4F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SignalR</a:t>
            </a:r>
            <a:r>
              <a:rPr lang="de-DE" dirty="0"/>
              <a:t>-Package</a:t>
            </a:r>
          </a:p>
          <a:p>
            <a:pPr lvl="1"/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Microsoft.AspNetCore.SignalR.Common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Version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=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6.0.2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  <a:endParaRPr lang="de-DE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2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79AD8-7E2C-4C5D-AAD0-1B0FF75F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Api</a:t>
            </a:r>
            <a:r>
              <a:rPr lang="de-DE" dirty="0"/>
              <a:t> - </a:t>
            </a:r>
            <a:r>
              <a:rPr lang="de-DE" dirty="0" err="1"/>
              <a:t>SignalR</a:t>
            </a:r>
            <a:r>
              <a:rPr lang="de-DE" dirty="0"/>
              <a:t>-Route registrieren (Startup)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27467E-E0B3-46CC-9F7A-578BE88F1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(</a:t>
            </a:r>
            <a:r>
              <a:rPr lang="de-DE" dirty="0" err="1"/>
              <a:t>ConfigureServices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Hub-</a:t>
            </a:r>
            <a:r>
              <a:rPr lang="de-DE" dirty="0" err="1"/>
              <a:t>Endpoint</a:t>
            </a:r>
            <a:r>
              <a:rPr lang="de-DE" dirty="0"/>
              <a:t> konfigurieren (</a:t>
            </a:r>
            <a:r>
              <a:rPr lang="de-DE" dirty="0" err="1"/>
              <a:t>Configure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DE823A-23DE-4F95-9693-406BE174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82" y="3914712"/>
            <a:ext cx="7137835" cy="23042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3A6581-D15F-4D10-89B3-CD194029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130158" cy="1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4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986B7-2796-4C0D-96B8-DA809FF1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IotService</a:t>
            </a:r>
            <a:r>
              <a:rPr lang="de-DE" dirty="0"/>
              <a:t> – </a:t>
            </a:r>
            <a:r>
              <a:rPr lang="de-DE" dirty="0" err="1"/>
              <a:t>SignalR</a:t>
            </a:r>
            <a:r>
              <a:rPr lang="de-DE" dirty="0"/>
              <a:t> per DI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D11697-3DEE-40B4-9CAE-E2ECA2D36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StateService</a:t>
            </a:r>
            <a:r>
              <a:rPr lang="de-DE" dirty="0"/>
              <a:t> weiterreichen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DEFA9B-E83B-4790-92A4-B62B9313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996"/>
            <a:ext cx="9144000" cy="34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4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898D2-418E-484D-BD01-B535F4B8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StateService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A47375-BEE1-45C1-AB2E-3D8BB4E14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DE" dirty="0"/>
              <a:t>Property verwaltet per </a:t>
            </a:r>
            <a:r>
              <a:rPr lang="de-DE" dirty="0" err="1"/>
              <a:t>Init</a:t>
            </a:r>
            <a:r>
              <a:rPr lang="de-DE" dirty="0"/>
              <a:t>() übergebene Referenz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4BEB79-87CC-4796-BBE2-5556DA61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512" y="1801162"/>
            <a:ext cx="9144000" cy="15556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DAC0D3-5EF0-44F1-92BC-798F9815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990968"/>
            <a:ext cx="6724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99F9E-7567-47A5-8FBE-CC2C5829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SignalR</a:t>
            </a:r>
            <a:r>
              <a:rPr lang="de-DE" dirty="0"/>
              <a:t>-Hub abgespeckt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FD45CE-DA90-4345-B4C7-6CD847822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224389-498B-42F7-8548-139095978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874"/>
            <a:ext cx="9144000" cy="36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A3160-F1E6-4CA6-9188-34853084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Blazor</a:t>
            </a:r>
            <a:r>
              <a:rPr lang="de-AT" dirty="0"/>
              <a:t>: Client-Side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4E5C25-B044-4D7E-A1F0-2D39B6678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3B6F07-9BC0-47D9-ACE9-E08ECCFA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1259326"/>
            <a:ext cx="7360611" cy="41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6970A-0B12-4B57-BE5F-FAB058EA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StateService</a:t>
            </a:r>
            <a:r>
              <a:rPr lang="de-DE" dirty="0"/>
              <a:t> – Message senden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070C6-ACA5-41FF-AA46-10FDA504A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B0AB01-3F1F-4857-A2ED-B4F29859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268413"/>
            <a:ext cx="8460432" cy="24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9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9B9B1-7438-4571-97DC-A0B22101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Blazor-Wasm</a:t>
            </a:r>
            <a:r>
              <a:rPr lang="de-DE" dirty="0"/>
              <a:t>: </a:t>
            </a:r>
            <a:r>
              <a:rPr lang="de-DE" dirty="0" err="1"/>
              <a:t>SignalR</a:t>
            </a:r>
            <a:r>
              <a:rPr lang="de-DE" dirty="0"/>
              <a:t> Infrastruktur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F77EA7-CBB1-48D2-89F6-A8DC30C2B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SignalR</a:t>
            </a:r>
            <a:r>
              <a:rPr lang="de-DE" dirty="0"/>
              <a:t>-Client-Package</a:t>
            </a:r>
          </a:p>
          <a:p>
            <a:pPr lvl="1"/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Microsoft.AspNetCore.SignalR.Client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Version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=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  <a:r>
              <a:rPr lang="de-D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6.0.2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  <a:endParaRPr lang="de-DE" dirty="0"/>
          </a:p>
          <a:p>
            <a:r>
              <a:rPr lang="de-DE" dirty="0" err="1"/>
              <a:t>appsettings</a:t>
            </a:r>
            <a:r>
              <a:rPr lang="de-DE" dirty="0"/>
              <a:t> verwaltet Hub-</a:t>
            </a:r>
            <a:r>
              <a:rPr lang="de-DE" dirty="0" err="1"/>
              <a:t>Url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E17FB5-7F14-404E-8583-8414EB5F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687349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5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761A9-C5D1-4716-87A6-1536BAA0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: Anzeige empfangener Werte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E5206-63B4-4AFD-8D3D-3057C00EB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2E3A77-8118-4FA4-8CE0-09F9AF40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102"/>
            <a:ext cx="9144000" cy="46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68B97-FF02-405B-8D05-9A729DCF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Code-Behind - 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E0974-A484-48E4-BDC3-09FE8D08F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C6E9B1-F957-46A9-8337-7784D11B4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953"/>
            <a:ext cx="9144000" cy="42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C1903-34C9-4239-9597-2332B8EE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MesurementReceived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0B3260-5047-4D2B-9DC3-85D1D9FF5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6E8770-B881-4B9D-AA84-E8ABDBE3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566"/>
            <a:ext cx="9144000" cy="36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8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02F2-256C-498A-90C8-FC14A981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Ergebnisse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839808-EC0A-4A54-963D-2F891D059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400" dirty="0" err="1"/>
              <a:t>StateService</a:t>
            </a:r>
            <a:r>
              <a:rPr lang="de-DE" sz="2400" dirty="0"/>
              <a:t> verständigt </a:t>
            </a:r>
            <a:r>
              <a:rPr lang="de-DE" sz="2400" dirty="0" err="1"/>
              <a:t>BlazorApp</a:t>
            </a:r>
            <a:r>
              <a:rPr lang="de-DE" sz="2400" dirty="0"/>
              <a:t> per </a:t>
            </a:r>
            <a:r>
              <a:rPr lang="de-DE" sz="2400" dirty="0" err="1"/>
              <a:t>SignalR</a:t>
            </a:r>
            <a:r>
              <a:rPr lang="de-DE" sz="2400" dirty="0"/>
              <a:t>, wenn neue Messwerte eintreffen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1A0FB1-37A9-4C80-A13F-55DD7110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420888"/>
            <a:ext cx="895901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87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57832-8FC6-4409-AD47-69A09A3F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als Charts visualisieren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F0CE5-69FD-46E2-90F5-CA513391E6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00F4D7-6460-4F72-BC20-1C90E7D5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1412776"/>
            <a:ext cx="7236296" cy="30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23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29376-C38D-47E4-8787-EDB675E9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Wasm</a:t>
            </a:r>
            <a:r>
              <a:rPr lang="de-DE" dirty="0"/>
              <a:t>-Page </a:t>
            </a:r>
            <a:r>
              <a:rPr lang="de-DE" dirty="0" err="1"/>
              <a:t>ChartSensorValues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5D865-D88C-4007-A8E2-5D79266CA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6512" y="1124744"/>
            <a:ext cx="8207375" cy="4608165"/>
          </a:xfrm>
        </p:spPr>
        <p:txBody>
          <a:bodyPr/>
          <a:lstStyle/>
          <a:p>
            <a:r>
              <a:rPr lang="de-DE" sz="2400" dirty="0"/>
              <a:t>View – Auswahl des Items und des Datums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F2FC0C-49E5-4D86-B89B-8B014D58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33029"/>
            <a:ext cx="9144000" cy="39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0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6DB15-0A7A-422A-8AED-43D47644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RadzenChart</a:t>
            </a:r>
            <a:r>
              <a:rPr lang="de-DE" dirty="0"/>
              <a:t>: </a:t>
            </a:r>
            <a:r>
              <a:rPr lang="de-DE" dirty="0" err="1"/>
              <a:t>DataBinding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B8AEE6-2DCD-4E4D-B228-9F7154B1F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95728C-CABC-4221-90A2-7ACE232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029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78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BD7D4-1C63-45F3-95CE-5398CFD0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CodeBehind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0D52D0-5871-4E65-883C-1F68569A46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52345C-B1C3-41C6-951A-0793D425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50295"/>
            <a:ext cx="6269509" cy="51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C9A7A-4B8D-40D9-9E7E-D0EC8423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Blazor</a:t>
            </a:r>
            <a:r>
              <a:rPr lang="de-AT" dirty="0"/>
              <a:t>: Server-Side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8B55AF0-F446-4A25-A980-69D02A83619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68313" y="1540875"/>
            <a:ext cx="8207375" cy="4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75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30EBC-BF85-4CFD-BB52-A4F0EBFB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CodeBehind</a:t>
            </a:r>
            <a:r>
              <a:rPr lang="de-DE" dirty="0"/>
              <a:t>: Daten vom </a:t>
            </a:r>
            <a:r>
              <a:rPr lang="de-DE" dirty="0" err="1"/>
              <a:t>Api</a:t>
            </a:r>
            <a:r>
              <a:rPr lang="de-DE" dirty="0"/>
              <a:t> laden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4912C1-A017-404D-A819-2100AA6E5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96752"/>
            <a:ext cx="8207375" cy="4608165"/>
          </a:xfrm>
        </p:spPr>
        <p:txBody>
          <a:bodyPr/>
          <a:lstStyle/>
          <a:p>
            <a:r>
              <a:rPr lang="de-DE" dirty="0"/>
              <a:t>Daten laden und aufbereiten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 err="1"/>
              <a:t>Wasm</a:t>
            </a:r>
            <a:r>
              <a:rPr lang="de-DE" dirty="0"/>
              <a:t> </a:t>
            </a:r>
            <a:r>
              <a:rPr lang="de-DE" dirty="0" err="1"/>
              <a:t>ApiService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978A29-EF9B-4E36-B0AF-8EBCBAAC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0458"/>
            <a:ext cx="9144000" cy="22252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20F2D8-2795-4E27-9E83-6D60526A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003403"/>
            <a:ext cx="9144000" cy="17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6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9B1BA-F269-4478-BA4F-2BEB87EC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- </a:t>
            </a:r>
            <a:r>
              <a:rPr lang="de-DE" dirty="0" err="1"/>
              <a:t>ApiController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DC10EC-EC22-47D7-B26F-C3D3C988F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BDE0B7-4FE1-405F-A056-1E325C79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54" y="1255022"/>
            <a:ext cx="9144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6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D7BFE-78FC-4ACB-95D9-570B4236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 </a:t>
            </a:r>
            <a:r>
              <a:rPr lang="de-DE" dirty="0" err="1"/>
              <a:t>Swagger</a:t>
            </a:r>
            <a:r>
              <a:rPr lang="de-DE" dirty="0"/>
              <a:t> testen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D6893-CDD1-4C60-AD91-5A158EBA7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7DE56-A45C-4084-9CC9-FDCC001C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981075"/>
            <a:ext cx="6264696" cy="55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5D016-19EB-4254-9C29-5822EC6D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natürlich per </a:t>
            </a:r>
            <a:r>
              <a:rPr lang="de-DE" dirty="0" err="1"/>
              <a:t>Wasm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974B53-C338-47F4-865C-47DFDF980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93328C-91BC-474D-9DF4-E3A1B81A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43000"/>
            <a:ext cx="82486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81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8A41-E737-4DD1-BE19-00FC8054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Service-Architektur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CBD9BA-FE94-429F-A139-AE375FC00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68C0EE-24A2-4E7A-B9AE-CB6939CA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372200" cy="46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4C0AD-23E0-4933-ACBA-83BF6CF2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2D8618-A88E-4877-B18D-B345E279A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103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959CA-EBC2-4E78-9182-0B2E1E06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 </a:t>
            </a:r>
            <a:r>
              <a:rPr lang="de-DE" dirty="0" err="1"/>
              <a:t>Notitzen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5DF0F6-0C00-4201-8DE7-40BDBF8A9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VS und SDKs aktualisieren</a:t>
            </a:r>
          </a:p>
          <a:p>
            <a:pPr lvl="1"/>
            <a:r>
              <a:rPr lang="de-DE" dirty="0" err="1"/>
              <a:t>Wasm</a:t>
            </a:r>
            <a:r>
              <a:rPr lang="de-DE" dirty="0"/>
              <a:t> bringt seltsamen </a:t>
            </a:r>
            <a:r>
              <a:rPr lang="de-DE"/>
              <a:t>Fehler bei 6.0.2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73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8FB8A-B533-493F-A9D0-E6817A66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Blazor</a:t>
            </a:r>
            <a:r>
              <a:rPr lang="de-DE" dirty="0"/>
              <a:t> Bootstrapping: </a:t>
            </a:r>
            <a:r>
              <a:rPr lang="de-DE" dirty="0" err="1"/>
              <a:t>Program.cs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98B1A8-8AE5-41C8-BAEE-407123412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/>
              <a:t>Mit DI-Container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4830B0-A48A-474C-929D-BD060427A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" t="10408" r="47637" b="19200"/>
          <a:stretch/>
        </p:blipFill>
        <p:spPr>
          <a:xfrm>
            <a:off x="1733068" y="1916832"/>
            <a:ext cx="5503228" cy="4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6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2C0E9-4404-4D9E-BE9D-6DCA0940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Blazor</a:t>
            </a:r>
            <a:r>
              <a:rPr lang="de-DE" dirty="0"/>
              <a:t> Bootstrapping: index.html =&gt; </a:t>
            </a:r>
            <a:r>
              <a:rPr lang="de-DE" dirty="0" err="1"/>
              <a:t>app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BF54FA-127E-4366-BE9E-A2783F9F0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RootComponent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ist die erste </a:t>
            </a:r>
            <a:r>
              <a:rPr lang="de-DE" dirty="0" err="1"/>
              <a:t>Component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39D4A1-B90D-4940-83DA-A9DBEFF8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" t="7994" r="22437" b="30401"/>
          <a:stretch/>
        </p:blipFill>
        <p:spPr>
          <a:xfrm>
            <a:off x="827584" y="1988492"/>
            <a:ext cx="6912768" cy="31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DD2E2-069B-49E0-99B2-654E8996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Startkomponente </a:t>
            </a:r>
            <a:r>
              <a:rPr lang="de-AT" dirty="0" err="1"/>
              <a:t>app</a:t>
            </a:r>
            <a:r>
              <a:rPr lang="de-AT" dirty="0"/>
              <a:t>: Routing + Auth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45D164-B247-48CE-B39F-8796CD973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77DB75-6EAE-4848-A6A0-C5071ACD7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" t="10408" r="27951" b="37400"/>
          <a:stretch/>
        </p:blipFill>
        <p:spPr>
          <a:xfrm>
            <a:off x="899592" y="981075"/>
            <a:ext cx="7138911" cy="30243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AB4B58-0DC2-4560-A9C4-ABFF3D63A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1" t="10408" r="68899" b="61199"/>
          <a:stretch/>
        </p:blipFill>
        <p:spPr>
          <a:xfrm>
            <a:off x="971600" y="4583968"/>
            <a:ext cx="2581401" cy="1460352"/>
          </a:xfrm>
          <a:prstGeom prst="rect">
            <a:avLst/>
          </a:prstGeom>
        </p:spPr>
      </p:pic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7C5FAA39-E707-4F7A-BFD1-876B2F29CB30}"/>
              </a:ext>
            </a:extLst>
          </p:cNvPr>
          <p:cNvSpPr/>
          <p:nvPr/>
        </p:nvSpPr>
        <p:spPr>
          <a:xfrm>
            <a:off x="7740352" y="4077072"/>
            <a:ext cx="1296144" cy="944488"/>
          </a:xfrm>
          <a:prstGeom prst="wedgeRoundRectCallout">
            <a:avLst>
              <a:gd name="adj1" fmla="val -138427"/>
              <a:gd name="adj2" fmla="val -29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err="1"/>
              <a:t>MainLayout</a:t>
            </a:r>
            <a:r>
              <a:rPr lang="de-AT" sz="1400" dirty="0"/>
              <a:t> </a:t>
            </a:r>
            <a:r>
              <a:rPr lang="de-AT" sz="1400" dirty="0" err="1"/>
              <a:t>for</a:t>
            </a:r>
            <a:r>
              <a:rPr lang="de-AT" sz="1400" dirty="0"/>
              <a:t> all </a:t>
            </a:r>
            <a:r>
              <a:rPr lang="de-AT" sz="1400" dirty="0" err="1"/>
              <a:t>routed</a:t>
            </a:r>
            <a:r>
              <a:rPr lang="de-AT" sz="1400" dirty="0"/>
              <a:t> </a:t>
            </a:r>
            <a:r>
              <a:rPr lang="de-AT" sz="1400" dirty="0" err="1"/>
              <a:t>components</a:t>
            </a:r>
            <a:endParaRPr lang="de-AT" sz="1400" dirty="0"/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648982AC-6335-4883-92A7-1A025DFB2A13}"/>
              </a:ext>
            </a:extLst>
          </p:cNvPr>
          <p:cNvSpPr/>
          <p:nvPr/>
        </p:nvSpPr>
        <p:spPr>
          <a:xfrm>
            <a:off x="4716016" y="4797152"/>
            <a:ext cx="1296144" cy="944488"/>
          </a:xfrm>
          <a:prstGeom prst="wedgeRoundRectCallout">
            <a:avLst>
              <a:gd name="adj1" fmla="val -226026"/>
              <a:gd name="adj2" fmla="val 268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/>
              <a:t>Rendering </a:t>
            </a:r>
            <a:r>
              <a:rPr lang="de-AT" sz="1400" dirty="0" err="1"/>
              <a:t>of</a:t>
            </a:r>
            <a:r>
              <a:rPr lang="de-AT" sz="1400" dirty="0"/>
              <a:t> </a:t>
            </a:r>
            <a:r>
              <a:rPr lang="de-AT" sz="1400" dirty="0" err="1"/>
              <a:t>routed</a:t>
            </a:r>
            <a:r>
              <a:rPr lang="de-AT" sz="1400" dirty="0"/>
              <a:t> </a:t>
            </a:r>
            <a:r>
              <a:rPr lang="de-AT" sz="1400" dirty="0" err="1"/>
              <a:t>components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6712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31F9F-4BA6-4EC4-AD76-18EED6DB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Main Page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DE935-AE72-4B57-B488-290EB55A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03251D-D7E0-445E-B8B1-FFBC13C8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89040"/>
            <a:ext cx="6768752" cy="23797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78936D-B1BF-4A14-8EA3-FBBDB221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926842"/>
            <a:ext cx="4129250" cy="23581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497720-1856-4F8B-AB0E-36C68D402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42"/>
          <a:stretch/>
        </p:blipFill>
        <p:spPr>
          <a:xfrm>
            <a:off x="179512" y="1052736"/>
            <a:ext cx="3563824" cy="1800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BC74D56-EC74-45A6-AF76-6F74DBADA9C3}"/>
              </a:ext>
            </a:extLst>
          </p:cNvPr>
          <p:cNvSpPr/>
          <p:nvPr/>
        </p:nvSpPr>
        <p:spPr>
          <a:xfrm>
            <a:off x="899592" y="1772816"/>
            <a:ext cx="2952328" cy="36004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9B88BF-39DE-41C9-9B20-661C87B6BDB0}"/>
              </a:ext>
            </a:extLst>
          </p:cNvPr>
          <p:cNvSpPr/>
          <p:nvPr/>
        </p:nvSpPr>
        <p:spPr>
          <a:xfrm>
            <a:off x="1475656" y="3789040"/>
            <a:ext cx="1224136" cy="2880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C3C563CA-6008-4E88-AD0A-E35D75F69C4D}"/>
              </a:ext>
            </a:extLst>
          </p:cNvPr>
          <p:cNvCxnSpPr>
            <a:stCxn id="8" idx="1"/>
            <a:endCxn id="9" idx="1"/>
          </p:cNvCxnSpPr>
          <p:nvPr/>
        </p:nvCxnSpPr>
        <p:spPr>
          <a:xfrm rot="10800000" flipH="1" flipV="1">
            <a:off x="899592" y="1952836"/>
            <a:ext cx="576064" cy="1980220"/>
          </a:xfrm>
          <a:prstGeom prst="bentConnector3">
            <a:avLst>
              <a:gd name="adj1" fmla="val -3968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0044483-138E-42C9-B9FA-B50052C2EBFC}"/>
              </a:ext>
            </a:extLst>
          </p:cNvPr>
          <p:cNvSpPr/>
          <p:nvPr/>
        </p:nvSpPr>
        <p:spPr>
          <a:xfrm>
            <a:off x="1475656" y="4437112"/>
            <a:ext cx="6768752" cy="2880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FC06A4-1101-433F-949D-D1E08EF38240}"/>
              </a:ext>
            </a:extLst>
          </p:cNvPr>
          <p:cNvSpPr/>
          <p:nvPr/>
        </p:nvSpPr>
        <p:spPr>
          <a:xfrm>
            <a:off x="1403648" y="5733256"/>
            <a:ext cx="6840760" cy="43554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757F0AA-00BA-4CA6-9B5B-9C0FC68A9C2B}"/>
              </a:ext>
            </a:extLst>
          </p:cNvPr>
          <p:cNvSpPr/>
          <p:nvPr/>
        </p:nvSpPr>
        <p:spPr>
          <a:xfrm>
            <a:off x="5220072" y="1484784"/>
            <a:ext cx="3409170" cy="2880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996DD79-4C76-4241-9121-E4F0641B5E39}"/>
              </a:ext>
            </a:extLst>
          </p:cNvPr>
          <p:cNvSpPr/>
          <p:nvPr/>
        </p:nvSpPr>
        <p:spPr>
          <a:xfrm>
            <a:off x="5220071" y="2348880"/>
            <a:ext cx="3420283" cy="936104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34A90ECA-EED1-4EC3-B2AD-46701C35E1C9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3630168" y="2858317"/>
            <a:ext cx="2808659" cy="348930"/>
          </a:xfrm>
          <a:prstGeom prst="bentConnector3">
            <a:avLst>
              <a:gd name="adj1" fmla="val -609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B3662F6-CFDA-4CAE-89B0-40ABDABE1CCE}"/>
              </a:ext>
            </a:extLst>
          </p:cNvPr>
          <p:cNvCxnSpPr>
            <a:cxnSpLocks/>
            <a:stCxn id="15" idx="3"/>
            <a:endCxn id="13" idx="3"/>
          </p:cNvCxnSpPr>
          <p:nvPr/>
        </p:nvCxnSpPr>
        <p:spPr>
          <a:xfrm flipH="1">
            <a:off x="8244408" y="2816932"/>
            <a:ext cx="395946" cy="3134098"/>
          </a:xfrm>
          <a:prstGeom prst="bentConnector3">
            <a:avLst>
              <a:gd name="adj1" fmla="val -57735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1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761FF-0381-4A8E-8AFE-0B5982AE1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Component</a:t>
            </a:r>
            <a:r>
              <a:rPr lang="de-DE" dirty="0"/>
              <a:t> wird in </a:t>
            </a:r>
            <a:r>
              <a:rPr lang="de-DE" dirty="0" err="1"/>
              <a:t>body</a:t>
            </a:r>
            <a:r>
              <a:rPr lang="de-DE" dirty="0"/>
              <a:t> gerendert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B56243-6B51-4B9A-AFC4-606BA546C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Root-Pfad für Index: „/“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1A5710-6900-44AC-8753-B2E7CC1C7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10409" r="20075" b="34600"/>
          <a:stretch/>
        </p:blipFill>
        <p:spPr>
          <a:xfrm>
            <a:off x="755576" y="2868289"/>
            <a:ext cx="7056784" cy="28285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7A0A3BF-003E-476B-BC2A-AD3C43768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" t="2406" r="67325" b="64404"/>
          <a:stretch/>
        </p:blipFill>
        <p:spPr>
          <a:xfrm>
            <a:off x="5508104" y="958999"/>
            <a:ext cx="2880320" cy="17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2062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450</Words>
  <Application>Microsoft Office PowerPoint</Application>
  <PresentationFormat>Bildschirmpräsentation (4:3)</PresentationFormat>
  <Paragraphs>104</Paragraphs>
  <Slides>46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3" baseType="lpstr">
      <vt:lpstr>Arial</vt:lpstr>
      <vt:lpstr>Calibri</vt:lpstr>
      <vt:lpstr>Cascadia Mono</vt:lpstr>
      <vt:lpstr>Courier New</vt:lpstr>
      <vt:lpstr>Symbol</vt:lpstr>
      <vt:lpstr>Wingdings</vt:lpstr>
      <vt:lpstr>2_Larissa</vt:lpstr>
      <vt:lpstr>IOT-Fullstack - Ziele</vt:lpstr>
      <vt:lpstr>Blazor Visualisierung</vt:lpstr>
      <vt:lpstr>Blazor: Client-Side</vt:lpstr>
      <vt:lpstr>Blazor: Server-Side</vt:lpstr>
      <vt:lpstr>Blazor Bootstrapping: Program.cs</vt:lpstr>
      <vt:lpstr>Blazor Bootstrapping: index.html =&gt; app</vt:lpstr>
      <vt:lpstr>Startkomponente app: Routing + Auth</vt:lpstr>
      <vt:lpstr>Main Page</vt:lpstr>
      <vt:lpstr>Component wird in body gerendert</vt:lpstr>
      <vt:lpstr>Routing und DI</vt:lpstr>
      <vt:lpstr>NavMenu</vt:lpstr>
      <vt:lpstr>DataBinding und CommandBinding</vt:lpstr>
      <vt:lpstr>Übung: Dashboard-Component</vt:lpstr>
      <vt:lpstr>Setzen von Aktoren per WebApi</vt:lpstr>
      <vt:lpstr>Dto für Actor</vt:lpstr>
      <vt:lpstr>View und EventHandler</vt:lpstr>
      <vt:lpstr>Wasm - Api </vt:lpstr>
      <vt:lpstr>Backend - Api</vt:lpstr>
      <vt:lpstr>Backend - StateService</vt:lpstr>
      <vt:lpstr>MqttService - Publish</vt:lpstr>
      <vt:lpstr>ShellyPlug Status abfragen</vt:lpstr>
      <vt:lpstr>Live-Updates MQTT =&gt; GUI</vt:lpstr>
      <vt:lpstr>Live-Updates mit SignalR</vt:lpstr>
      <vt:lpstr>Asp.Net: SignalR</vt:lpstr>
      <vt:lpstr>Infrastruktur - Api</vt:lpstr>
      <vt:lpstr>Api - SignalR-Route registrieren (Startup)</vt:lpstr>
      <vt:lpstr>IotService – SignalR per DI</vt:lpstr>
      <vt:lpstr>StateService</vt:lpstr>
      <vt:lpstr>SignalR-Hub abgespeckt</vt:lpstr>
      <vt:lpstr>StateService – Message senden</vt:lpstr>
      <vt:lpstr>Blazor-Wasm: SignalR Infrastruktur</vt:lpstr>
      <vt:lpstr>Overview: Anzeige empfangener Werte </vt:lpstr>
      <vt:lpstr>Code-Behind - Konfiguration</vt:lpstr>
      <vt:lpstr>On MesurementReceived</vt:lpstr>
      <vt:lpstr>Erste Ergebnisse</vt:lpstr>
      <vt:lpstr>Daten als Charts visualisieren</vt:lpstr>
      <vt:lpstr>Wasm-Page ChartSensorValues</vt:lpstr>
      <vt:lpstr>RadzenChart: DataBinding</vt:lpstr>
      <vt:lpstr>CodeBehind </vt:lpstr>
      <vt:lpstr>CodeBehind: Daten vom Api laden </vt:lpstr>
      <vt:lpstr>Daten laden - ApiController</vt:lpstr>
      <vt:lpstr>Per Swagger testen</vt:lpstr>
      <vt:lpstr>Und natürlich per Wasm</vt:lpstr>
      <vt:lpstr>Service-Architektur </vt:lpstr>
      <vt:lpstr>PowerPoint-Präsentation</vt:lpstr>
      <vt:lpstr>Aktuelle Notitzen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Birgit Schröder</cp:lastModifiedBy>
  <cp:revision>866</cp:revision>
  <dcterms:created xsi:type="dcterms:W3CDTF">2011-08-18T07:37:01Z</dcterms:created>
  <dcterms:modified xsi:type="dcterms:W3CDTF">2022-03-13T12:18:27Z</dcterms:modified>
</cp:coreProperties>
</file>